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7" r:id="rId20"/>
    <p:sldId id="275" r:id="rId21"/>
    <p:sldId id="276" r:id="rId22"/>
    <p:sldId id="278" r:id="rId23"/>
    <p:sldId id="279" r:id="rId24"/>
    <p:sldId id="280" r:id="rId25"/>
    <p:sldId id="281" r:id="rId26"/>
    <p:sldId id="282" r:id="rId27"/>
    <p:sldId id="283" r:id="rId28"/>
    <p:sldId id="267"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94660"/>
  </p:normalViewPr>
  <p:slideViewPr>
    <p:cSldViewPr snapToGrid="0">
      <p:cViewPr varScale="1">
        <p:scale>
          <a:sx n="93" d="100"/>
          <a:sy n="93" d="100"/>
        </p:scale>
        <p:origin x="10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14A15-BE3F-59A9-F2C1-2E2328F14A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9D3583C-037E-1D2B-FD4D-ADA8FC6C1D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15D7E80-7D2A-2D96-D22E-F1438A435DE2}"/>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5" name="Footer Placeholder 4">
            <a:extLst>
              <a:ext uri="{FF2B5EF4-FFF2-40B4-BE49-F238E27FC236}">
                <a16:creationId xmlns:a16="http://schemas.microsoft.com/office/drawing/2014/main" id="{E03F7A43-D93A-C18E-90DD-9A96802CD42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0847DCB-9CF6-D987-622E-B3DA5CB5CC2F}"/>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1367796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5B07A-37FA-49DE-D0AE-00EF16C093C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B3769E9-BE5C-DE11-B684-C54DC6C4AF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6ADA9DE-B104-5558-C621-0DE53C1CE35B}"/>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5" name="Footer Placeholder 4">
            <a:extLst>
              <a:ext uri="{FF2B5EF4-FFF2-40B4-BE49-F238E27FC236}">
                <a16:creationId xmlns:a16="http://schemas.microsoft.com/office/drawing/2014/main" id="{83FA9360-48B8-1B52-1F25-F8F03EFFC58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0CD120D-BDD3-921B-B50D-43FEF14782BB}"/>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158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6B5E90-F82F-70A1-8F4D-C7EDDDB3701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5DDD7FB-2333-ED75-76E2-B93C349293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6E7757D-6D76-09C7-707C-460B661401EF}"/>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5" name="Footer Placeholder 4">
            <a:extLst>
              <a:ext uri="{FF2B5EF4-FFF2-40B4-BE49-F238E27FC236}">
                <a16:creationId xmlns:a16="http://schemas.microsoft.com/office/drawing/2014/main" id="{EADA507F-B037-AD32-8343-957EC2CE861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ED70E92-7189-3A23-6311-5BF8CCC8F8E7}"/>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3084764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96271-B7E7-60A8-34AB-08886E1D822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8E9160-1CF9-D95D-C4E7-36A99C4950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4988030-C848-43A9-7582-7B5E1B0C791C}"/>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5" name="Footer Placeholder 4">
            <a:extLst>
              <a:ext uri="{FF2B5EF4-FFF2-40B4-BE49-F238E27FC236}">
                <a16:creationId xmlns:a16="http://schemas.microsoft.com/office/drawing/2014/main" id="{6AD7D7B4-C140-A515-2E0E-EBCBB0FEF8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345C7DE-6B5E-330A-8429-1485C54299D1}"/>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2671916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BDB53-EDD5-9654-7A9C-69EDABBE99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C7D108B2-B43B-6155-E7BD-F61E0509CA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E7B6A0-105E-41C0-16A3-7CB7D0613859}"/>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5" name="Footer Placeholder 4">
            <a:extLst>
              <a:ext uri="{FF2B5EF4-FFF2-40B4-BE49-F238E27FC236}">
                <a16:creationId xmlns:a16="http://schemas.microsoft.com/office/drawing/2014/main" id="{CB2158A9-D4CD-39AD-300E-7DD0E1EA416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BF1F0BB-92EB-04CC-5444-0FB0EF41AD4C}"/>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1472621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FFAAF-660C-3DA8-8EDF-DE278C21A76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355D4A8-D4F4-361E-BF5A-3409112FE8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43D6530-61AB-617C-5EA2-ED5A7AE9BF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0D35558-F73D-6C9F-84A8-3300C9804D9A}"/>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6" name="Footer Placeholder 5">
            <a:extLst>
              <a:ext uri="{FF2B5EF4-FFF2-40B4-BE49-F238E27FC236}">
                <a16:creationId xmlns:a16="http://schemas.microsoft.com/office/drawing/2014/main" id="{F3517D4E-967D-75EF-109E-3F3168ECA75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2EFF69B-DFB3-136C-5E43-D7F2A2F59B3E}"/>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1926543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C288A-C547-7112-A039-335664D3FD9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340C6FE-03E8-C95C-79C6-D6DB5EC857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A8F83D-32ED-A3B8-7445-69DC326832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5C2A3EB-C6B2-2622-D94A-5D4BD836C7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DD5B4D-8F16-0C19-4B4B-839DD8E42A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7357537-1269-F1D4-4FF9-067CB78E4C1F}"/>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8" name="Footer Placeholder 7">
            <a:extLst>
              <a:ext uri="{FF2B5EF4-FFF2-40B4-BE49-F238E27FC236}">
                <a16:creationId xmlns:a16="http://schemas.microsoft.com/office/drawing/2014/main" id="{D76AA329-675C-3C22-66B0-439EC573EA6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CEA93DE-3E30-1DF2-6E65-D37790854939}"/>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1675162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32BCC-DE2A-F7B9-788A-274982FFAE5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EBD9582-6A9F-AAE1-A46D-0366A9E9B37A}"/>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4" name="Footer Placeholder 3">
            <a:extLst>
              <a:ext uri="{FF2B5EF4-FFF2-40B4-BE49-F238E27FC236}">
                <a16:creationId xmlns:a16="http://schemas.microsoft.com/office/drawing/2014/main" id="{00944417-9C9A-7A7D-223A-965E465438E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AD66CF16-C607-12FC-C26E-D2BB4B25BBD5}"/>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345724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18A0F4-2EA3-6884-EE87-D0AB03506B1A}"/>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3" name="Footer Placeholder 2">
            <a:extLst>
              <a:ext uri="{FF2B5EF4-FFF2-40B4-BE49-F238E27FC236}">
                <a16:creationId xmlns:a16="http://schemas.microsoft.com/office/drawing/2014/main" id="{FC9FFA69-7AB6-5BF6-9862-F42FBE32799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EBF9E37-2E6D-F07D-7CE0-52B9C2998509}"/>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3520902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B8900-61C1-735F-9AB9-091701C8B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C54508D-0305-F346-A268-4943ABB0A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C8BE08A-0AF0-F34A-C00A-42C2C522C2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63B33B-E15B-CD66-6DE4-C4178BBA4BB8}"/>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6" name="Footer Placeholder 5">
            <a:extLst>
              <a:ext uri="{FF2B5EF4-FFF2-40B4-BE49-F238E27FC236}">
                <a16:creationId xmlns:a16="http://schemas.microsoft.com/office/drawing/2014/main" id="{B6C2750C-9050-5285-AB56-3F88CDB6339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99FAC61-5000-78F2-A759-5842DF219589}"/>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3984323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B04C7-B987-956F-8949-DDA2C109A5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0C192DA-6326-E750-36FD-74C4F8235E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3813614-9A35-0028-5370-BB995E73D6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0DA145-3D7A-5CFF-583A-C941EA671CF1}"/>
              </a:ext>
            </a:extLst>
          </p:cNvPr>
          <p:cNvSpPr>
            <a:spLocks noGrp="1"/>
          </p:cNvSpPr>
          <p:nvPr>
            <p:ph type="dt" sz="half" idx="10"/>
          </p:nvPr>
        </p:nvSpPr>
        <p:spPr/>
        <p:txBody>
          <a:bodyPr/>
          <a:lstStyle/>
          <a:p>
            <a:fld id="{1E53DDD1-809D-4A0D-97F0-403E308DF38C}" type="datetimeFigureOut">
              <a:rPr lang="en-IN" smtClean="0"/>
              <a:t>18-04-2024</a:t>
            </a:fld>
            <a:endParaRPr lang="en-IN"/>
          </a:p>
        </p:txBody>
      </p:sp>
      <p:sp>
        <p:nvSpPr>
          <p:cNvPr id="6" name="Footer Placeholder 5">
            <a:extLst>
              <a:ext uri="{FF2B5EF4-FFF2-40B4-BE49-F238E27FC236}">
                <a16:creationId xmlns:a16="http://schemas.microsoft.com/office/drawing/2014/main" id="{3AACF312-5B23-D68F-075D-78F513F46B0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0B60285-F8C6-C316-23F3-5D5F42E0475E}"/>
              </a:ext>
            </a:extLst>
          </p:cNvPr>
          <p:cNvSpPr>
            <a:spLocks noGrp="1"/>
          </p:cNvSpPr>
          <p:nvPr>
            <p:ph type="sldNum" sz="quarter" idx="12"/>
          </p:nvPr>
        </p:nvSpPr>
        <p:spPr/>
        <p:txBody>
          <a:bodyPr/>
          <a:lstStyle/>
          <a:p>
            <a:fld id="{43EE050D-971D-4158-BE09-3E6AEDD65CDA}" type="slidenum">
              <a:rPr lang="en-IN" smtClean="0"/>
              <a:t>‹#›</a:t>
            </a:fld>
            <a:endParaRPr lang="en-IN"/>
          </a:p>
        </p:txBody>
      </p:sp>
    </p:spTree>
    <p:extLst>
      <p:ext uri="{BB962C8B-B14F-4D97-AF65-F5344CB8AC3E}">
        <p14:creationId xmlns:p14="http://schemas.microsoft.com/office/powerpoint/2010/main" val="2649024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A9A20F-073C-F0E8-F72C-9051E61811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9DA86D3-7F03-9FE7-9C99-9A7BCB9B85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637DED8-6397-7205-DF5E-18F0AB132E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53DDD1-809D-4A0D-97F0-403E308DF38C}" type="datetimeFigureOut">
              <a:rPr lang="en-IN" smtClean="0"/>
              <a:t>18-04-2024</a:t>
            </a:fld>
            <a:endParaRPr lang="en-IN"/>
          </a:p>
        </p:txBody>
      </p:sp>
      <p:sp>
        <p:nvSpPr>
          <p:cNvPr id="5" name="Footer Placeholder 4">
            <a:extLst>
              <a:ext uri="{FF2B5EF4-FFF2-40B4-BE49-F238E27FC236}">
                <a16:creationId xmlns:a16="http://schemas.microsoft.com/office/drawing/2014/main" id="{B50E49DF-47F0-00C8-33C0-4ACAE425CD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DD76923-C8DF-1AF8-5BB0-4B1B9C813E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EE050D-971D-4158-BE09-3E6AEDD65CDA}" type="slidenum">
              <a:rPr lang="en-IN" smtClean="0"/>
              <a:t>‹#›</a:t>
            </a:fld>
            <a:endParaRPr lang="en-IN"/>
          </a:p>
        </p:txBody>
      </p:sp>
    </p:spTree>
    <p:extLst>
      <p:ext uri="{BB962C8B-B14F-4D97-AF65-F5344CB8AC3E}">
        <p14:creationId xmlns:p14="http://schemas.microsoft.com/office/powerpoint/2010/main" val="143276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BBF35-89A6-8B6A-39ED-3BFE174F23EC}"/>
              </a:ext>
            </a:extLst>
          </p:cNvPr>
          <p:cNvSpPr>
            <a:spLocks noGrp="1"/>
          </p:cNvSpPr>
          <p:nvPr>
            <p:ph type="ctrTitle"/>
          </p:nvPr>
        </p:nvSpPr>
        <p:spPr/>
        <p:txBody>
          <a:bodyPr/>
          <a:lstStyle/>
          <a:p>
            <a:r>
              <a:rPr lang="en-GB" b="1" dirty="0">
                <a:solidFill>
                  <a:srgbClr val="FF0000"/>
                </a:solidFill>
                <a:latin typeface="Times New Roman" panose="02020603050405020304" pitchFamily="18" charset="0"/>
                <a:cs typeface="Times New Roman" panose="02020603050405020304" pitchFamily="18" charset="0"/>
              </a:rPr>
              <a:t>LINKAGE &amp; CROSSING OVER</a:t>
            </a:r>
            <a:endParaRPr lang="en-IN" b="1" dirty="0">
              <a:solidFill>
                <a:srgbClr val="FF0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C6CFE980-4C57-F73E-CF1D-881B73895DDE}"/>
              </a:ext>
            </a:extLst>
          </p:cNvPr>
          <p:cNvSpPr>
            <a:spLocks noGrp="1"/>
          </p:cNvSpPr>
          <p:nvPr>
            <p:ph type="subTitle" idx="1"/>
          </p:nvPr>
        </p:nvSpPr>
        <p:spPr/>
        <p:txBody>
          <a:bodyPr/>
          <a:lstStyle/>
          <a:p>
            <a:r>
              <a:rPr lang="en-GB" b="1" dirty="0">
                <a:solidFill>
                  <a:schemeClr val="accent1">
                    <a:lumMod val="50000"/>
                  </a:schemeClr>
                </a:solidFill>
              </a:rPr>
              <a:t>M.V.V.S.GANGA BHAVANI</a:t>
            </a:r>
          </a:p>
          <a:p>
            <a:r>
              <a:rPr lang="en-GB" b="1" dirty="0">
                <a:solidFill>
                  <a:schemeClr val="accent1">
                    <a:lumMod val="50000"/>
                  </a:schemeClr>
                </a:solidFill>
              </a:rPr>
              <a:t>LECTURER IN BOTANY</a:t>
            </a:r>
          </a:p>
          <a:p>
            <a:r>
              <a:rPr lang="en-GB" b="1" dirty="0">
                <a:solidFill>
                  <a:schemeClr val="accent1">
                    <a:lumMod val="50000"/>
                  </a:schemeClr>
                </a:solidFill>
              </a:rPr>
              <a:t>P.R.GOVT COLLEGE(A), KAKINADA</a:t>
            </a:r>
            <a:endParaRPr lang="en-IN" b="1" dirty="0">
              <a:solidFill>
                <a:schemeClr val="accent1">
                  <a:lumMod val="50000"/>
                </a:schemeClr>
              </a:solidFill>
            </a:endParaRPr>
          </a:p>
        </p:txBody>
      </p:sp>
    </p:spTree>
    <p:extLst>
      <p:ext uri="{BB962C8B-B14F-4D97-AF65-F5344CB8AC3E}">
        <p14:creationId xmlns:p14="http://schemas.microsoft.com/office/powerpoint/2010/main" val="2901614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31EB6-856C-6ED5-8891-8F7E62A338E3}"/>
              </a:ext>
            </a:extLst>
          </p:cNvPr>
          <p:cNvSpPr>
            <a:spLocks noGrp="1"/>
          </p:cNvSpPr>
          <p:nvPr>
            <p:ph type="title"/>
          </p:nvPr>
        </p:nvSpPr>
        <p:spPr/>
        <p:txBody>
          <a:bodyPr>
            <a:normAutofit/>
          </a:bodyPr>
          <a:lstStyle/>
          <a:p>
            <a:r>
              <a:rPr lang="en-GB" sz="3200" b="1" dirty="0">
                <a:solidFill>
                  <a:schemeClr val="accent4">
                    <a:lumMod val="50000"/>
                  </a:schemeClr>
                </a:solidFill>
                <a:latin typeface="Times New Roman" panose="02020603050405020304" pitchFamily="18" charset="0"/>
                <a:cs typeface="Times New Roman" panose="02020603050405020304" pitchFamily="18" charset="0"/>
              </a:rPr>
              <a:t>FACTORS AFFECTING STRENGTH OF LINKAGE</a:t>
            </a:r>
            <a:endParaRPr lang="en-IN" sz="3200" b="1" dirty="0">
              <a:solidFill>
                <a:schemeClr val="accent4">
                  <a:lumMod val="50000"/>
                </a:schemeClr>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0EF250C-793F-B6C0-7FFD-E4BAF48E1D1C}"/>
              </a:ext>
            </a:extLst>
          </p:cNvPr>
          <p:cNvSpPr>
            <a:spLocks noGrp="1"/>
          </p:cNvSpPr>
          <p:nvPr>
            <p:ph idx="1"/>
          </p:nvPr>
        </p:nvSpPr>
        <p:spPr/>
        <p:txBody>
          <a:bodyPr>
            <a:normAutofit fontScale="92500" lnSpcReduction="10000"/>
          </a:bodyPr>
          <a:lstStyle/>
          <a:p>
            <a:r>
              <a:rPr lang="en-GB" dirty="0"/>
              <a:t>Besides distance many physiological as well as environmental factors affect the strength of linkage. They include:</a:t>
            </a:r>
          </a:p>
          <a:p>
            <a:r>
              <a:rPr lang="en-GB" b="1" dirty="0">
                <a:solidFill>
                  <a:srgbClr val="0070C0"/>
                </a:solidFill>
              </a:rPr>
              <a:t>(</a:t>
            </a:r>
            <a:r>
              <a:rPr lang="en-GB" b="1" dirty="0" err="1">
                <a:solidFill>
                  <a:srgbClr val="0070C0"/>
                </a:solidFill>
              </a:rPr>
              <a:t>i</a:t>
            </a:r>
            <a:r>
              <a:rPr lang="en-GB" b="1" dirty="0">
                <a:solidFill>
                  <a:srgbClr val="0070C0"/>
                </a:solidFill>
              </a:rPr>
              <a:t>) Distance: </a:t>
            </a:r>
            <a:r>
              <a:rPr lang="en-GB" dirty="0"/>
              <a:t>The strength of linkage between any two linked genes depends upon the distance between them. The strength of linkage is inversely proportional to the distance between the genes or the percentage of crossing over between them.</a:t>
            </a:r>
          </a:p>
          <a:p>
            <a:r>
              <a:rPr lang="en-GB" b="1" dirty="0">
                <a:solidFill>
                  <a:srgbClr val="0070C0"/>
                </a:solidFill>
              </a:rPr>
              <a:t>(ii) Age of animal: </a:t>
            </a:r>
            <a:r>
              <a:rPr lang="en-GB" dirty="0"/>
              <a:t>With increasing age, the chances of </a:t>
            </a:r>
            <a:r>
              <a:rPr lang="en-GB" dirty="0" err="1"/>
              <a:t>rossing</a:t>
            </a:r>
            <a:r>
              <a:rPr lang="en-GB" dirty="0"/>
              <a:t> over are reduced, and therefore, strength of linkage increases.</a:t>
            </a:r>
          </a:p>
          <a:p>
            <a:r>
              <a:rPr lang="en-GB" b="1" dirty="0">
                <a:solidFill>
                  <a:srgbClr val="0070C0"/>
                </a:solidFill>
              </a:rPr>
              <a:t>(iii) Temperature: </a:t>
            </a:r>
            <a:r>
              <a:rPr lang="en-GB" dirty="0"/>
              <a:t>The increase in temperature increases the frequency of chiasmata formation, and therefore, it decreases the strength of linkage.</a:t>
            </a:r>
          </a:p>
          <a:p>
            <a:r>
              <a:rPr lang="en-GB" b="1" dirty="0">
                <a:solidFill>
                  <a:srgbClr val="0070C0"/>
                </a:solidFill>
              </a:rPr>
              <a:t>(iv) X-rays: </a:t>
            </a:r>
            <a:r>
              <a:rPr lang="en-GB" dirty="0"/>
              <a:t>Exposure to X rays reduces the strength of linkage.</a:t>
            </a:r>
            <a:endParaRPr lang="en-IN" dirty="0"/>
          </a:p>
        </p:txBody>
      </p:sp>
    </p:spTree>
    <p:extLst>
      <p:ext uri="{BB962C8B-B14F-4D97-AF65-F5344CB8AC3E}">
        <p14:creationId xmlns:p14="http://schemas.microsoft.com/office/powerpoint/2010/main" val="1731613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85B2E-C8B1-DAB5-1837-79E27AADD77C}"/>
              </a:ext>
            </a:extLst>
          </p:cNvPr>
          <p:cNvSpPr>
            <a:spLocks noGrp="1"/>
          </p:cNvSpPr>
          <p:nvPr>
            <p:ph type="title"/>
          </p:nvPr>
        </p:nvSpPr>
        <p:spPr/>
        <p:txBody>
          <a:bodyPr/>
          <a:lstStyle/>
          <a:p>
            <a:r>
              <a:rPr lang="en-GB" b="1" dirty="0">
                <a:solidFill>
                  <a:schemeClr val="accent2">
                    <a:lumMod val="50000"/>
                  </a:schemeClr>
                </a:solidFill>
                <a:latin typeface="Times New Roman" panose="02020603050405020304" pitchFamily="18" charset="0"/>
                <a:cs typeface="Times New Roman" panose="02020603050405020304" pitchFamily="18" charset="0"/>
              </a:rPr>
              <a:t>SIGNIFICANCE OF LINKAGE</a:t>
            </a:r>
            <a:endParaRPr lang="en-IN"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28F61C3-3633-6D59-F350-06A83DD76D6B}"/>
              </a:ext>
            </a:extLst>
          </p:cNvPr>
          <p:cNvSpPr>
            <a:spLocks noGrp="1"/>
          </p:cNvSpPr>
          <p:nvPr>
            <p:ph idx="1"/>
          </p:nvPr>
        </p:nvSpPr>
        <p:spPr/>
        <p:txBody>
          <a:bodyPr/>
          <a:lstStyle/>
          <a:p>
            <a:r>
              <a:rPr lang="en-GB" dirty="0"/>
              <a:t>The phenomenon of linkage has great significance for living organisms, because it reduces the possibility of variation in gametes unless crossing - over separate the linked genes.</a:t>
            </a:r>
            <a:endParaRPr lang="en-IN" dirty="0"/>
          </a:p>
        </p:txBody>
      </p:sp>
    </p:spTree>
    <p:extLst>
      <p:ext uri="{BB962C8B-B14F-4D97-AF65-F5344CB8AC3E}">
        <p14:creationId xmlns:p14="http://schemas.microsoft.com/office/powerpoint/2010/main" val="1705268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ECC9A-98C7-988B-BB5B-823D1A27DE05}"/>
              </a:ext>
            </a:extLst>
          </p:cNvPr>
          <p:cNvSpPr>
            <a:spLocks noGrp="1"/>
          </p:cNvSpPr>
          <p:nvPr>
            <p:ph type="title"/>
          </p:nvPr>
        </p:nvSpPr>
        <p:spPr/>
        <p:txBody>
          <a:bodyPr/>
          <a:lstStyle/>
          <a:p>
            <a:r>
              <a:rPr lang="en-GB" b="1" dirty="0">
                <a:solidFill>
                  <a:srgbClr val="FF0000"/>
                </a:solidFill>
                <a:latin typeface="Times New Roman" panose="02020603050405020304" pitchFamily="18" charset="0"/>
                <a:cs typeface="Times New Roman" panose="02020603050405020304" pitchFamily="18" charset="0"/>
              </a:rPr>
              <a:t>CROSSING OVER</a:t>
            </a:r>
            <a:endParaRPr lang="en-IN" dirty="0"/>
          </a:p>
        </p:txBody>
      </p:sp>
      <p:sp>
        <p:nvSpPr>
          <p:cNvPr id="3" name="Content Placeholder 2">
            <a:extLst>
              <a:ext uri="{FF2B5EF4-FFF2-40B4-BE49-F238E27FC236}">
                <a16:creationId xmlns:a16="http://schemas.microsoft.com/office/drawing/2014/main" id="{781E43B9-3B8A-51AE-2130-CAB5348A00C5}"/>
              </a:ext>
            </a:extLst>
          </p:cNvPr>
          <p:cNvSpPr>
            <a:spLocks noGrp="1"/>
          </p:cNvSpPr>
          <p:nvPr>
            <p:ph idx="1"/>
          </p:nvPr>
        </p:nvSpPr>
        <p:spPr>
          <a:xfrm>
            <a:off x="838200" y="1488832"/>
            <a:ext cx="10515600" cy="5240214"/>
          </a:xfrm>
        </p:spPr>
        <p:txBody>
          <a:bodyPr>
            <a:normAutofit fontScale="85000" lnSpcReduction="20000"/>
          </a:bodyPr>
          <a:lstStyle/>
          <a:p>
            <a:pPr marL="0" indent="0">
              <a:buNone/>
            </a:pPr>
            <a:r>
              <a:rPr lang="en-GB" b="1" dirty="0">
                <a:solidFill>
                  <a:srgbClr val="C00000"/>
                </a:solidFill>
              </a:rPr>
              <a:t> Definition:</a:t>
            </a:r>
            <a:r>
              <a:rPr lang="en-GB" dirty="0"/>
              <a:t> </a:t>
            </a:r>
          </a:p>
          <a:p>
            <a:r>
              <a:rPr lang="en-GB" dirty="0"/>
              <a:t>Crossing - over may be defined as "the exchange of homologous segments between non sister chromatids of homologous chromosomes".</a:t>
            </a:r>
          </a:p>
          <a:p>
            <a:pPr marL="0" indent="0">
              <a:buNone/>
            </a:pPr>
            <a:r>
              <a:rPr lang="en-IN" b="1" dirty="0">
                <a:solidFill>
                  <a:srgbClr val="C00000"/>
                </a:solidFill>
              </a:rPr>
              <a:t>FREQUENCY OF CROSSING OVER :</a:t>
            </a:r>
          </a:p>
          <a:p>
            <a:r>
              <a:rPr lang="en-GB" dirty="0"/>
              <a:t>The frequency with which crossing - over occurs between two genes is expressed in terms of percentage of crossing Normally, the percentage of crossing over is directly proportional to the distance between the genes. </a:t>
            </a:r>
          </a:p>
          <a:p>
            <a:r>
              <a:rPr lang="en-GB" dirty="0"/>
              <a:t>If the distance between the two genes is more, the chances of crossing over and chiasmata formation are more and vice versa.</a:t>
            </a:r>
          </a:p>
          <a:p>
            <a:r>
              <a:rPr lang="en-GB" dirty="0"/>
              <a:t> Thus, the percentage of crossing over between two genes indicate the distance between the two genes.</a:t>
            </a:r>
          </a:p>
          <a:p>
            <a:r>
              <a:rPr lang="en-GB" dirty="0"/>
              <a:t> This fact is of great significance, in working out the relative distances between the genes in a chromosome.</a:t>
            </a:r>
          </a:p>
          <a:p>
            <a:r>
              <a:rPr lang="en-GB" dirty="0"/>
              <a:t>The percentage of crossing over is the expression of the number of </a:t>
            </a:r>
            <a:r>
              <a:rPr lang="en-GB" dirty="0" err="1"/>
              <a:t>recombinations</a:t>
            </a:r>
            <a:r>
              <a:rPr lang="en-GB" dirty="0"/>
              <a:t> in percentage to the total number of offspring.</a:t>
            </a:r>
            <a:endParaRPr lang="en-IN" dirty="0"/>
          </a:p>
        </p:txBody>
      </p:sp>
    </p:spTree>
    <p:extLst>
      <p:ext uri="{BB962C8B-B14F-4D97-AF65-F5344CB8AC3E}">
        <p14:creationId xmlns:p14="http://schemas.microsoft.com/office/powerpoint/2010/main" val="3996046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4BB0D-FAB4-B03B-1B82-26D51C647C0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CF7A9EF-35B9-6A8E-2425-496908E978C8}"/>
              </a:ext>
            </a:extLst>
          </p:cNvPr>
          <p:cNvSpPr>
            <a:spLocks noGrp="1"/>
          </p:cNvSpPr>
          <p:nvPr>
            <p:ph idx="1"/>
          </p:nvPr>
        </p:nvSpPr>
        <p:spPr>
          <a:xfrm>
            <a:off x="838200" y="3059723"/>
            <a:ext cx="10515600" cy="3117240"/>
          </a:xfrm>
        </p:spPr>
        <p:txBody>
          <a:bodyPr/>
          <a:lstStyle/>
          <a:p>
            <a:pPr marL="0" indent="0">
              <a:buNone/>
            </a:pPr>
            <a:r>
              <a:rPr lang="en-GB" dirty="0"/>
              <a:t>Frequency of crossing over (%)</a:t>
            </a:r>
          </a:p>
          <a:p>
            <a:pPr marL="0" indent="0">
              <a:buNone/>
            </a:pPr>
            <a:r>
              <a:rPr lang="en-GB" dirty="0"/>
              <a:t>			= </a:t>
            </a:r>
            <a:r>
              <a:rPr lang="en-GB" dirty="0" err="1"/>
              <a:t>No.of</a:t>
            </a:r>
            <a:r>
              <a:rPr lang="en-GB" dirty="0"/>
              <a:t> recombinant individuals from a Test cross 				   _______________________________________</a:t>
            </a:r>
          </a:p>
          <a:p>
            <a:pPr marL="0" indent="0">
              <a:buNone/>
            </a:pPr>
            <a:r>
              <a:rPr lang="en-GB" dirty="0"/>
              <a:t>			Total number of progeny in the Test </a:t>
            </a:r>
            <a:r>
              <a:rPr lang="en-GB" dirty="0" err="1"/>
              <a:t>crossx</a:t>
            </a:r>
            <a:r>
              <a:rPr lang="en-GB" dirty="0"/>
              <a:t> 100</a:t>
            </a:r>
            <a:endParaRPr lang="en-IN" dirty="0"/>
          </a:p>
        </p:txBody>
      </p:sp>
    </p:spTree>
    <p:extLst>
      <p:ext uri="{BB962C8B-B14F-4D97-AF65-F5344CB8AC3E}">
        <p14:creationId xmlns:p14="http://schemas.microsoft.com/office/powerpoint/2010/main" val="212467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5AC8B-A9C1-03D2-215F-E48908394D05}"/>
              </a:ext>
            </a:extLst>
          </p:cNvPr>
          <p:cNvSpPr>
            <a:spLocks noGrp="1"/>
          </p:cNvSpPr>
          <p:nvPr>
            <p:ph type="title"/>
          </p:nvPr>
        </p:nvSpPr>
        <p:spPr/>
        <p:txBody>
          <a:bodyPr/>
          <a:lstStyle/>
          <a:p>
            <a:r>
              <a:rPr lang="en-GB" b="1" dirty="0">
                <a:solidFill>
                  <a:srgbClr val="FF0000"/>
                </a:solidFill>
              </a:rPr>
              <a:t>MECHANISM OF CROSSING-OVER</a:t>
            </a:r>
            <a:endParaRPr lang="en-IN" b="1" dirty="0">
              <a:solidFill>
                <a:srgbClr val="FF0000"/>
              </a:solidFill>
            </a:endParaRPr>
          </a:p>
        </p:txBody>
      </p:sp>
      <p:sp>
        <p:nvSpPr>
          <p:cNvPr id="3" name="Content Placeholder 2">
            <a:extLst>
              <a:ext uri="{FF2B5EF4-FFF2-40B4-BE49-F238E27FC236}">
                <a16:creationId xmlns:a16="http://schemas.microsoft.com/office/drawing/2014/main" id="{AA25E5D7-242F-2CA7-EBBA-02752BD5036E}"/>
              </a:ext>
            </a:extLst>
          </p:cNvPr>
          <p:cNvSpPr>
            <a:spLocks noGrp="1"/>
          </p:cNvSpPr>
          <p:nvPr>
            <p:ph idx="1"/>
          </p:nvPr>
        </p:nvSpPr>
        <p:spPr>
          <a:xfrm>
            <a:off x="838200" y="1825625"/>
            <a:ext cx="10515600" cy="4815498"/>
          </a:xfrm>
        </p:spPr>
        <p:txBody>
          <a:bodyPr>
            <a:normAutofit/>
          </a:bodyPr>
          <a:lstStyle/>
          <a:p>
            <a:r>
              <a:rPr lang="en-GB" dirty="0"/>
              <a:t>Crossing over is the interchange of chromosomal segments between non- sister chromatids. </a:t>
            </a:r>
          </a:p>
          <a:p>
            <a:r>
              <a:rPr lang="en-GB" dirty="0"/>
              <a:t>It occurs during gametogenesis in which the meiotic cell division takes place. </a:t>
            </a:r>
          </a:p>
          <a:p>
            <a:r>
              <a:rPr lang="en-GB" dirty="0"/>
              <a:t>During the zygotene sub - stage (prophase - 1), the homologous chromosomes move towards each other and come to lie side by side.</a:t>
            </a:r>
          </a:p>
          <a:p>
            <a:r>
              <a:rPr lang="en-GB" dirty="0"/>
              <a:t>This pairing is very precise and is brought about by the mutual attraction between two homologous regions of chromosomes. </a:t>
            </a:r>
          </a:p>
          <a:p>
            <a:r>
              <a:rPr lang="en-GB" dirty="0"/>
              <a:t>The resultant pairs of homologous chromosomes are called bivalents. This phenomenon is called synapsis.</a:t>
            </a:r>
            <a:endParaRPr lang="en-IN" dirty="0"/>
          </a:p>
        </p:txBody>
      </p:sp>
    </p:spTree>
    <p:extLst>
      <p:ext uri="{BB962C8B-B14F-4D97-AF65-F5344CB8AC3E}">
        <p14:creationId xmlns:p14="http://schemas.microsoft.com/office/powerpoint/2010/main" val="4180761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AEC-A35A-E204-E31F-65D9D557041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C43BD28-266A-4834-CCE9-8EC1B62D3C42}"/>
              </a:ext>
            </a:extLst>
          </p:cNvPr>
          <p:cNvSpPr>
            <a:spLocks noGrp="1"/>
          </p:cNvSpPr>
          <p:nvPr>
            <p:ph idx="1"/>
          </p:nvPr>
        </p:nvSpPr>
        <p:spPr>
          <a:xfrm>
            <a:off x="838200" y="365125"/>
            <a:ext cx="10515600" cy="5811838"/>
          </a:xfrm>
        </p:spPr>
        <p:txBody>
          <a:bodyPr>
            <a:normAutofit/>
          </a:bodyPr>
          <a:lstStyle/>
          <a:p>
            <a:r>
              <a:rPr lang="en-GB" dirty="0"/>
              <a:t>In </a:t>
            </a:r>
            <a:r>
              <a:rPr lang="en-GB" dirty="0" err="1"/>
              <a:t>pachyene</a:t>
            </a:r>
            <a:r>
              <a:rPr lang="en-GB" dirty="0"/>
              <a:t> stage, each chromosome of a bivalent, splits longitudinally to form two sister chromatids. </a:t>
            </a:r>
          </a:p>
          <a:p>
            <a:r>
              <a:rPr lang="en-GB" dirty="0"/>
              <a:t>Thus, the bivalent now consists of four chromatids and is know as the tetrad. </a:t>
            </a:r>
          </a:p>
          <a:p>
            <a:r>
              <a:rPr lang="en-GB" dirty="0"/>
              <a:t>The non- sister chromatids of homologous chromosomes twist over each other. </a:t>
            </a:r>
          </a:p>
          <a:p>
            <a:r>
              <a:rPr lang="en-GB" dirty="0"/>
              <a:t>These points of contact between non sister chromatids produce a cross (x) like figure and are called </a:t>
            </a:r>
            <a:r>
              <a:rPr lang="en-GB" b="1" dirty="0"/>
              <a:t>chiasmata </a:t>
            </a:r>
            <a:r>
              <a:rPr lang="en-GB" dirty="0"/>
              <a:t>(Chiasma = singular).</a:t>
            </a:r>
          </a:p>
          <a:p>
            <a:r>
              <a:rPr lang="en-GB" dirty="0"/>
              <a:t>At the chiasmata, the chromatids break, by the activity of an enzyme called </a:t>
            </a:r>
            <a:r>
              <a:rPr lang="en-GB" dirty="0" err="1"/>
              <a:t>endonulcease</a:t>
            </a:r>
            <a:r>
              <a:rPr lang="en-GB" dirty="0"/>
              <a:t>. </a:t>
            </a:r>
          </a:p>
          <a:p>
            <a:r>
              <a:rPr lang="en-GB" dirty="0"/>
              <a:t>Then, the broken segment of one chromatid is fused with the other chromatid and vice versa.</a:t>
            </a:r>
          </a:p>
        </p:txBody>
      </p:sp>
    </p:spTree>
    <p:extLst>
      <p:ext uri="{BB962C8B-B14F-4D97-AF65-F5344CB8AC3E}">
        <p14:creationId xmlns:p14="http://schemas.microsoft.com/office/powerpoint/2010/main" val="524225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EBA4A-B7A6-79C3-89AA-E5414956100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8616257-0AC7-E4B4-C28A-BFDCF8319519}"/>
              </a:ext>
            </a:extLst>
          </p:cNvPr>
          <p:cNvSpPr>
            <a:spLocks noGrp="1"/>
          </p:cNvSpPr>
          <p:nvPr>
            <p:ph idx="1"/>
          </p:nvPr>
        </p:nvSpPr>
        <p:spPr>
          <a:xfrm>
            <a:off x="838200" y="416170"/>
            <a:ext cx="10515600" cy="6295292"/>
          </a:xfrm>
        </p:spPr>
        <p:txBody>
          <a:bodyPr>
            <a:normAutofit lnSpcReduction="10000"/>
          </a:bodyPr>
          <a:lstStyle/>
          <a:p>
            <a:r>
              <a:rPr lang="en-GB" dirty="0"/>
              <a:t>This fusion is brought about by another enzyme called ligase. </a:t>
            </a:r>
          </a:p>
          <a:p>
            <a:r>
              <a:rPr lang="en-GB" dirty="0"/>
              <a:t>This exchange of chromatid segments between non sister chromatids is called crossing over. </a:t>
            </a:r>
          </a:p>
          <a:p>
            <a:r>
              <a:rPr lang="en-GB" dirty="0"/>
              <a:t>The crossing over, thus, includes the breaking of chromatid segments, their transportation and fusion.</a:t>
            </a:r>
          </a:p>
          <a:p>
            <a:r>
              <a:rPr lang="en-GB" dirty="0"/>
              <a:t>After the completion of crossing over, the non sister chromatids repel each other, because the force of synapsis attraction between them decreases. </a:t>
            </a:r>
          </a:p>
          <a:p>
            <a:r>
              <a:rPr lang="en-GB" dirty="0"/>
              <a:t>During diplotene, </a:t>
            </a:r>
            <a:r>
              <a:rPr lang="en-GB" dirty="0" err="1"/>
              <a:t>desynapsis</a:t>
            </a:r>
            <a:r>
              <a:rPr lang="en-GB" dirty="0"/>
              <a:t> begins, and the two homologous chromosomes in a bivalent are pulled away from each other. </a:t>
            </a:r>
          </a:p>
          <a:p>
            <a:r>
              <a:rPr lang="en-GB" dirty="0"/>
              <a:t>The chiasmata also start moving in a zipper like fashion towards the ends of the tetrad. </a:t>
            </a:r>
          </a:p>
          <a:p>
            <a:r>
              <a:rPr lang="en-GB" dirty="0"/>
              <a:t>This movement of chiasma called </a:t>
            </a:r>
            <a:r>
              <a:rPr lang="en-GB" b="1" dirty="0"/>
              <a:t>terminalization. </a:t>
            </a:r>
          </a:p>
          <a:p>
            <a:r>
              <a:rPr lang="en-GB" dirty="0"/>
              <a:t>Simultaneously, the chromatids get shortened and in diakinesis, the homologous chromosomes become separated except at their ends.</a:t>
            </a:r>
            <a:endParaRPr lang="en-IN" dirty="0"/>
          </a:p>
          <a:p>
            <a:endParaRPr lang="en-IN" dirty="0"/>
          </a:p>
        </p:txBody>
      </p:sp>
    </p:spTree>
    <p:extLst>
      <p:ext uri="{BB962C8B-B14F-4D97-AF65-F5344CB8AC3E}">
        <p14:creationId xmlns:p14="http://schemas.microsoft.com/office/powerpoint/2010/main" val="7942831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375E2-405B-28E5-8D73-0554AF84DE37}"/>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489E1A0A-3E40-7CCF-4836-95ECF76A2DE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16200000">
            <a:off x="2843702" y="-1698993"/>
            <a:ext cx="6445983" cy="10574216"/>
          </a:xfrm>
        </p:spPr>
      </p:pic>
    </p:spTree>
    <p:extLst>
      <p:ext uri="{BB962C8B-B14F-4D97-AF65-F5344CB8AC3E}">
        <p14:creationId xmlns:p14="http://schemas.microsoft.com/office/powerpoint/2010/main" val="336665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1C037-1FAE-340D-CEA2-0B608209AFA8}"/>
              </a:ext>
            </a:extLst>
          </p:cNvPr>
          <p:cNvSpPr>
            <a:spLocks noGrp="1"/>
          </p:cNvSpPr>
          <p:nvPr>
            <p:ph type="title"/>
          </p:nvPr>
        </p:nvSpPr>
        <p:spPr/>
        <p:txBody>
          <a:bodyPr/>
          <a:lstStyle/>
          <a:p>
            <a:r>
              <a:rPr lang="en-GB" b="1" dirty="0">
                <a:solidFill>
                  <a:schemeClr val="accent1">
                    <a:lumMod val="50000"/>
                  </a:schemeClr>
                </a:solidFill>
                <a:latin typeface="Times New Roman" panose="02020603050405020304" pitchFamily="18" charset="0"/>
                <a:cs typeface="Times New Roman" panose="02020603050405020304" pitchFamily="18" charset="0"/>
              </a:rPr>
              <a:t>THEORIES EXPLAINING THE MECHANISM OF CROSSING OVER</a:t>
            </a:r>
            <a:endParaRPr lang="en-IN"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45B83ED-46EF-8613-24EC-D40176EAE150}"/>
              </a:ext>
            </a:extLst>
          </p:cNvPr>
          <p:cNvSpPr>
            <a:spLocks noGrp="1"/>
          </p:cNvSpPr>
          <p:nvPr>
            <p:ph idx="1"/>
          </p:nvPr>
        </p:nvSpPr>
        <p:spPr>
          <a:xfrm>
            <a:off x="838200" y="1825625"/>
            <a:ext cx="10515600" cy="4862390"/>
          </a:xfrm>
        </p:spPr>
        <p:txBody>
          <a:bodyPr>
            <a:normAutofit fontScale="85000" lnSpcReduction="20000"/>
          </a:bodyPr>
          <a:lstStyle/>
          <a:p>
            <a:r>
              <a:rPr lang="en-GB" dirty="0"/>
              <a:t>Following theories have been put forwarded to explain the mechanism of crossing over.</a:t>
            </a:r>
          </a:p>
          <a:p>
            <a:r>
              <a:rPr lang="en-GB" b="1" dirty="0">
                <a:solidFill>
                  <a:srgbClr val="00B0F0"/>
                </a:solidFill>
              </a:rPr>
              <a:t>1. Duplication Theory: </a:t>
            </a:r>
          </a:p>
          <a:p>
            <a:r>
              <a:rPr lang="en-GB" dirty="0"/>
              <a:t>This theory was proposed by Joh Belling (1928) while studying meiosis in some plant species. </a:t>
            </a:r>
          </a:p>
          <a:p>
            <a:r>
              <a:rPr lang="en-GB" dirty="0"/>
              <a:t>He believed that crossing over and recombination might occur during replication of homologous chromosomes. </a:t>
            </a:r>
          </a:p>
          <a:p>
            <a:r>
              <a:rPr lang="en-GB" dirty="0"/>
              <a:t> During duplication of chromosomes, initially the chromomeres are duplicated and the newly formed chromomeres remain tightly juxtaposed to the old ones.</a:t>
            </a:r>
          </a:p>
          <a:p>
            <a:r>
              <a:rPr lang="en-GB" dirty="0"/>
              <a:t>When inter chromomeric regions are synthesized to join the new genes or chromomeres, they may switch over from one chromomere on one </a:t>
            </a:r>
            <a:r>
              <a:rPr lang="en-GB" dirty="0" err="1"/>
              <a:t>homologus</a:t>
            </a:r>
            <a:r>
              <a:rPr lang="en-GB" dirty="0"/>
              <a:t> chromosome to an adjacent chromomere of other homologue.</a:t>
            </a:r>
          </a:p>
          <a:p>
            <a:r>
              <a:rPr lang="en-GB" dirty="0"/>
              <a:t> This results in the formation of recombination or cross overs in new sets of chromatids.</a:t>
            </a:r>
            <a:endParaRPr lang="en-IN" dirty="0"/>
          </a:p>
        </p:txBody>
      </p:sp>
    </p:spTree>
    <p:extLst>
      <p:ext uri="{BB962C8B-B14F-4D97-AF65-F5344CB8AC3E}">
        <p14:creationId xmlns:p14="http://schemas.microsoft.com/office/powerpoint/2010/main" val="27664886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E33DF-B9EB-0B87-4D5A-8B54D730512F}"/>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03E87564-2997-91F4-09EA-A74F19544FD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16200000">
            <a:off x="3314700" y="-1538654"/>
            <a:ext cx="5427784" cy="9958754"/>
          </a:xfrm>
        </p:spPr>
      </p:pic>
    </p:spTree>
    <p:extLst>
      <p:ext uri="{BB962C8B-B14F-4D97-AF65-F5344CB8AC3E}">
        <p14:creationId xmlns:p14="http://schemas.microsoft.com/office/powerpoint/2010/main" val="2855938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8C79-5876-1038-7E3F-8C3B7C58C2CF}"/>
              </a:ext>
            </a:extLst>
          </p:cNvPr>
          <p:cNvSpPr>
            <a:spLocks noGrp="1"/>
          </p:cNvSpPr>
          <p:nvPr>
            <p:ph type="title"/>
          </p:nvPr>
        </p:nvSpPr>
        <p:spPr/>
        <p:txBody>
          <a:bodyPr/>
          <a:lstStyle/>
          <a:p>
            <a:r>
              <a:rPr lang="en-GB" b="1" dirty="0">
                <a:solidFill>
                  <a:srgbClr val="C00000"/>
                </a:solidFill>
                <a:latin typeface="Times New Roman" panose="02020603050405020304" pitchFamily="18" charset="0"/>
                <a:cs typeface="Times New Roman" panose="02020603050405020304" pitchFamily="18" charset="0"/>
              </a:rPr>
              <a:t>KINDS OF LINKAGE</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7ECC1D4-9AEE-D3A5-ABA3-6CD677965D3A}"/>
              </a:ext>
            </a:extLst>
          </p:cNvPr>
          <p:cNvSpPr>
            <a:spLocks noGrp="1"/>
          </p:cNvSpPr>
          <p:nvPr>
            <p:ph idx="1"/>
          </p:nvPr>
        </p:nvSpPr>
        <p:spPr/>
        <p:txBody>
          <a:bodyPr/>
          <a:lstStyle/>
          <a:p>
            <a:r>
              <a:rPr lang="en-GB" dirty="0"/>
              <a:t>Linkage is of two types. </a:t>
            </a:r>
          </a:p>
          <a:p>
            <a:r>
              <a:rPr lang="en-GB" dirty="0"/>
              <a:t>They are: </a:t>
            </a:r>
            <a:r>
              <a:rPr lang="en-GB" b="1" dirty="0">
                <a:solidFill>
                  <a:srgbClr val="7030A0"/>
                </a:solidFill>
              </a:rPr>
              <a:t>(</a:t>
            </a:r>
            <a:r>
              <a:rPr lang="en-GB" b="1" dirty="0" err="1">
                <a:solidFill>
                  <a:srgbClr val="7030A0"/>
                </a:solidFill>
              </a:rPr>
              <a:t>i</a:t>
            </a:r>
            <a:r>
              <a:rPr lang="en-GB" b="1" dirty="0">
                <a:solidFill>
                  <a:srgbClr val="7030A0"/>
                </a:solidFill>
              </a:rPr>
              <a:t>) Complete and (ii) Incomplete linkage</a:t>
            </a:r>
            <a:r>
              <a:rPr lang="en-GB" dirty="0"/>
              <a:t>, depending upon the absence or presence of non-parental (recombinant) combinations of linked genes in the test cross progeny.</a:t>
            </a:r>
            <a:r>
              <a:rPr lang="en-GB" b="1" dirty="0">
                <a:solidFill>
                  <a:srgbClr val="7030A0"/>
                </a:solidFill>
              </a:rPr>
              <a:t> </a:t>
            </a:r>
          </a:p>
          <a:p>
            <a:pPr marL="0" indent="0" algn="ctr">
              <a:buNone/>
            </a:pPr>
            <a:endParaRPr lang="en-IN" b="1" dirty="0">
              <a:solidFill>
                <a:srgbClr val="7030A0"/>
              </a:solidFill>
            </a:endParaRPr>
          </a:p>
        </p:txBody>
      </p:sp>
    </p:spTree>
    <p:extLst>
      <p:ext uri="{BB962C8B-B14F-4D97-AF65-F5344CB8AC3E}">
        <p14:creationId xmlns:p14="http://schemas.microsoft.com/office/powerpoint/2010/main" val="32171881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26D9F-5B16-CE27-A0EB-ED347E33D13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E1DCAEC-17C0-AA73-A185-4E88529E40F7}"/>
              </a:ext>
            </a:extLst>
          </p:cNvPr>
          <p:cNvSpPr>
            <a:spLocks noGrp="1"/>
          </p:cNvSpPr>
          <p:nvPr>
            <p:ph idx="1"/>
          </p:nvPr>
        </p:nvSpPr>
        <p:spPr>
          <a:xfrm>
            <a:off x="838200" y="486508"/>
            <a:ext cx="10515600" cy="5690455"/>
          </a:xfrm>
        </p:spPr>
        <p:txBody>
          <a:bodyPr>
            <a:normAutofit/>
          </a:bodyPr>
          <a:lstStyle/>
          <a:p>
            <a:r>
              <a:rPr lang="en-GB" b="1" dirty="0">
                <a:solidFill>
                  <a:srgbClr val="00B0F0"/>
                </a:solidFill>
              </a:rPr>
              <a:t>2. Copy-choice Hypothesis: </a:t>
            </a:r>
          </a:p>
          <a:p>
            <a:r>
              <a:rPr lang="en-GB" dirty="0"/>
              <a:t>To explain recombination in micro organisms, </a:t>
            </a:r>
            <a:r>
              <a:rPr lang="en-GB" dirty="0" err="1"/>
              <a:t>Laderberg</a:t>
            </a:r>
            <a:r>
              <a:rPr lang="en-GB" dirty="0"/>
              <a:t> (1955) proposed a modified version of Belling's hypothesis. </a:t>
            </a:r>
          </a:p>
          <a:p>
            <a:r>
              <a:rPr lang="en-GB" dirty="0"/>
              <a:t>This is called copy choice mechanism. </a:t>
            </a:r>
          </a:p>
          <a:p>
            <a:r>
              <a:rPr lang="en-GB" dirty="0"/>
              <a:t>According to this model, a daughter chromosome is formed by alternate use of recipient and donor chromosome material as a kind of model or template. The daughter chromosome is then like the maternal chromosome except for the portions 'copied from the chromosome segment. </a:t>
            </a:r>
          </a:p>
          <a:p>
            <a:r>
              <a:rPr lang="en-GB" dirty="0"/>
              <a:t>At the end of process a recipient cell would contain (a) the original donor segment, (b) the original recipient whole chromosome and (c) a hybrid daughter chromosome.  </a:t>
            </a:r>
            <a:endParaRPr lang="en-IN" dirty="0"/>
          </a:p>
        </p:txBody>
      </p:sp>
    </p:spTree>
    <p:extLst>
      <p:ext uri="{BB962C8B-B14F-4D97-AF65-F5344CB8AC3E}">
        <p14:creationId xmlns:p14="http://schemas.microsoft.com/office/powerpoint/2010/main" val="946082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6E5DE-D19F-D010-7A50-CD6434B89FC3}"/>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FF6D72C9-EFF1-F2C5-637A-B88FD0BA7A0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16200000">
            <a:off x="3037133" y="-1880703"/>
            <a:ext cx="6070843" cy="10562493"/>
          </a:xfrm>
        </p:spPr>
      </p:pic>
    </p:spTree>
    <p:extLst>
      <p:ext uri="{BB962C8B-B14F-4D97-AF65-F5344CB8AC3E}">
        <p14:creationId xmlns:p14="http://schemas.microsoft.com/office/powerpoint/2010/main" val="1351795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1C8FF-590F-7DF2-74E3-5CCE3FE77FB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1A490DF-32E8-62C4-043A-4C6C1717A4B6}"/>
              </a:ext>
            </a:extLst>
          </p:cNvPr>
          <p:cNvSpPr>
            <a:spLocks noGrp="1"/>
          </p:cNvSpPr>
          <p:nvPr>
            <p:ph idx="1"/>
          </p:nvPr>
        </p:nvSpPr>
        <p:spPr>
          <a:xfrm>
            <a:off x="838200" y="445477"/>
            <a:ext cx="10515600" cy="5731486"/>
          </a:xfrm>
        </p:spPr>
        <p:txBody>
          <a:bodyPr>
            <a:normAutofit fontScale="92500" lnSpcReduction="10000"/>
          </a:bodyPr>
          <a:lstStyle/>
          <a:p>
            <a:r>
              <a:rPr lang="en-GB" b="1" dirty="0">
                <a:solidFill>
                  <a:srgbClr val="00B0F0"/>
                </a:solidFill>
              </a:rPr>
              <a:t>3. Break and Exchange Theory: </a:t>
            </a:r>
          </a:p>
          <a:p>
            <a:r>
              <a:rPr lang="en-GB" dirty="0"/>
              <a:t>The break and exchange theory is the most widely accepted theory to explain the process of crossing over. </a:t>
            </a:r>
          </a:p>
          <a:p>
            <a:r>
              <a:rPr lang="en-GB" dirty="0"/>
              <a:t>This theory states that crossing over is achieved by the breakage and exchange of chromosomal segments between the non- sister chromatids.</a:t>
            </a:r>
          </a:p>
          <a:p>
            <a:r>
              <a:rPr lang="en-GB" dirty="0"/>
              <a:t> Following theories have been proposed to explain the process of breakage of chromatids.</a:t>
            </a:r>
          </a:p>
          <a:p>
            <a:r>
              <a:rPr lang="en-GB" b="1" dirty="0">
                <a:solidFill>
                  <a:schemeClr val="accent2"/>
                </a:solidFill>
              </a:rPr>
              <a:t>(</a:t>
            </a:r>
            <a:r>
              <a:rPr lang="en-GB" b="1" dirty="0" err="1">
                <a:solidFill>
                  <a:schemeClr val="accent2"/>
                </a:solidFill>
              </a:rPr>
              <a:t>i</a:t>
            </a:r>
            <a:r>
              <a:rPr lang="en-GB" b="1" dirty="0">
                <a:solidFill>
                  <a:schemeClr val="accent2"/>
                </a:solidFill>
              </a:rPr>
              <a:t>) </a:t>
            </a:r>
            <a:r>
              <a:rPr lang="en-GB" b="1" dirty="0" err="1">
                <a:solidFill>
                  <a:schemeClr val="accent2"/>
                </a:solidFill>
              </a:rPr>
              <a:t>Serebrovsky's</a:t>
            </a:r>
            <a:r>
              <a:rPr lang="en-GB" b="1" dirty="0">
                <a:solidFill>
                  <a:schemeClr val="accent2"/>
                </a:solidFill>
              </a:rPr>
              <a:t> contact first theory: </a:t>
            </a:r>
            <a:r>
              <a:rPr lang="en-GB" dirty="0"/>
              <a:t>This theory holds that the non sister chromatids of a homologous pair, first touch and twist over each other. At the point of contact, the chromatids break and the broken segments, then rejoin to form new combinations.</a:t>
            </a:r>
          </a:p>
          <a:p>
            <a:r>
              <a:rPr lang="en-GB" b="1" dirty="0">
                <a:solidFill>
                  <a:schemeClr val="accent2"/>
                </a:solidFill>
              </a:rPr>
              <a:t>(ii) The Breakage First Theory: </a:t>
            </a:r>
            <a:r>
              <a:rPr lang="en-GB" dirty="0"/>
              <a:t>This was proposed by Muller. According to this theory, the chromosomes first break into two or more segments. The broken segments of non sister chromatids then rejoin with an exchange forming chiasma.</a:t>
            </a:r>
            <a:endParaRPr lang="en-IN" dirty="0"/>
          </a:p>
        </p:txBody>
      </p:sp>
    </p:spTree>
    <p:extLst>
      <p:ext uri="{BB962C8B-B14F-4D97-AF65-F5344CB8AC3E}">
        <p14:creationId xmlns:p14="http://schemas.microsoft.com/office/powerpoint/2010/main" val="1655085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9E613-5184-F8FC-6283-1A18E3F09583}"/>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B4989DA3-4998-7ABE-0B4B-C29EE08EB85D}"/>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33860" t="10800" r="13908" b="30063"/>
          <a:stretch/>
        </p:blipFill>
        <p:spPr>
          <a:xfrm rot="16200000">
            <a:off x="2543910" y="-463068"/>
            <a:ext cx="6154614" cy="8124099"/>
          </a:xfrm>
        </p:spPr>
      </p:pic>
    </p:spTree>
    <p:extLst>
      <p:ext uri="{BB962C8B-B14F-4D97-AF65-F5344CB8AC3E}">
        <p14:creationId xmlns:p14="http://schemas.microsoft.com/office/powerpoint/2010/main" val="32057982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1C86A-BAAE-E1A6-DFD2-121495F0F94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B1D9BB9-C459-E7F6-6370-0387B06CC877}"/>
              </a:ext>
            </a:extLst>
          </p:cNvPr>
          <p:cNvSpPr>
            <a:spLocks noGrp="1"/>
          </p:cNvSpPr>
          <p:nvPr>
            <p:ph idx="1"/>
          </p:nvPr>
        </p:nvSpPr>
        <p:spPr>
          <a:xfrm>
            <a:off x="838200" y="365125"/>
            <a:ext cx="10515600" cy="5811838"/>
          </a:xfrm>
        </p:spPr>
        <p:txBody>
          <a:bodyPr>
            <a:normAutofit/>
          </a:bodyPr>
          <a:lstStyle/>
          <a:p>
            <a:r>
              <a:rPr lang="en-GB" b="1" dirty="0">
                <a:solidFill>
                  <a:srgbClr val="00B0F0"/>
                </a:solidFill>
              </a:rPr>
              <a:t>(iii) Darlington's strain or torsion Theory: </a:t>
            </a:r>
          </a:p>
          <a:p>
            <a:r>
              <a:rPr lang="en-GB" dirty="0"/>
              <a:t>Darlington (1935) proposed that chromosomal breakage occurs as a result of strain during meiotic pairing.</a:t>
            </a:r>
          </a:p>
          <a:p>
            <a:r>
              <a:rPr lang="en-GB" dirty="0"/>
              <a:t> According to this theory the homologous chromosomes pair and become spirally twisted around each other. </a:t>
            </a:r>
          </a:p>
          <a:p>
            <a:r>
              <a:rPr lang="en-GB" dirty="0"/>
              <a:t>Due to twists, the coils are formed and these are known as relational coils.</a:t>
            </a:r>
          </a:p>
          <a:p>
            <a:r>
              <a:rPr lang="en-GB" dirty="0"/>
              <a:t> Then, there develops strain on a chromatids. </a:t>
            </a:r>
          </a:p>
          <a:p>
            <a:r>
              <a:rPr lang="en-GB" dirty="0"/>
              <a:t>As a result of strain due to torsion of chromosomes, the chromatids, of the chromosomes break at the points of contact and, thus recombination results.</a:t>
            </a:r>
            <a:endParaRPr lang="en-IN" dirty="0"/>
          </a:p>
        </p:txBody>
      </p:sp>
    </p:spTree>
    <p:extLst>
      <p:ext uri="{BB962C8B-B14F-4D97-AF65-F5344CB8AC3E}">
        <p14:creationId xmlns:p14="http://schemas.microsoft.com/office/powerpoint/2010/main" val="2403556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520CC-246C-51B5-F178-5B019D3B70EF}"/>
              </a:ext>
            </a:extLst>
          </p:cNvPr>
          <p:cNvSpPr>
            <a:spLocks noGrp="1"/>
          </p:cNvSpPr>
          <p:nvPr>
            <p:ph type="title"/>
          </p:nvPr>
        </p:nvSpPr>
        <p:spPr/>
        <p:txBody>
          <a:bodyPr/>
          <a:lstStyle/>
          <a:p>
            <a:endParaRPr lang="en-IN" dirty="0"/>
          </a:p>
        </p:txBody>
      </p:sp>
      <p:pic>
        <p:nvPicPr>
          <p:cNvPr id="5" name="Content Placeholder 4">
            <a:extLst>
              <a:ext uri="{FF2B5EF4-FFF2-40B4-BE49-F238E27FC236}">
                <a16:creationId xmlns:a16="http://schemas.microsoft.com/office/drawing/2014/main" id="{A41DADE4-D336-1532-0130-91ACC5238F7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16200000">
            <a:off x="2746987" y="-2024308"/>
            <a:ext cx="6328750" cy="11107615"/>
          </a:xfrm>
        </p:spPr>
      </p:pic>
    </p:spTree>
    <p:extLst>
      <p:ext uri="{BB962C8B-B14F-4D97-AF65-F5344CB8AC3E}">
        <p14:creationId xmlns:p14="http://schemas.microsoft.com/office/powerpoint/2010/main" val="23773811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E5290-27C4-E019-9BA1-4B4266051E41}"/>
              </a:ext>
            </a:extLst>
          </p:cNvPr>
          <p:cNvSpPr>
            <a:spLocks noGrp="1"/>
          </p:cNvSpPr>
          <p:nvPr>
            <p:ph type="title"/>
          </p:nvPr>
        </p:nvSpPr>
        <p:spPr/>
        <p:txBody>
          <a:bodyPr/>
          <a:lstStyle/>
          <a:p>
            <a:r>
              <a:rPr lang="en-GB" b="1" dirty="0">
                <a:solidFill>
                  <a:srgbClr val="C00000"/>
                </a:solidFill>
                <a:latin typeface="Times New Roman" panose="02020603050405020304" pitchFamily="18" charset="0"/>
                <a:cs typeface="Times New Roman" panose="02020603050405020304" pitchFamily="18" charset="0"/>
              </a:rPr>
              <a:t>KINDS OF CROSSING OVER</a:t>
            </a:r>
            <a:endParaRPr lang="en-IN" dirty="0"/>
          </a:p>
        </p:txBody>
      </p:sp>
      <p:sp>
        <p:nvSpPr>
          <p:cNvPr id="3" name="Content Placeholder 2">
            <a:extLst>
              <a:ext uri="{FF2B5EF4-FFF2-40B4-BE49-F238E27FC236}">
                <a16:creationId xmlns:a16="http://schemas.microsoft.com/office/drawing/2014/main" id="{8E1D8981-29C8-0C95-AC11-371CA8B6DAD0}"/>
              </a:ext>
            </a:extLst>
          </p:cNvPr>
          <p:cNvSpPr>
            <a:spLocks noGrp="1"/>
          </p:cNvSpPr>
          <p:nvPr>
            <p:ph idx="1"/>
          </p:nvPr>
        </p:nvSpPr>
        <p:spPr/>
        <p:txBody>
          <a:bodyPr/>
          <a:lstStyle/>
          <a:p>
            <a:r>
              <a:rPr lang="en-GB" dirty="0"/>
              <a:t>Depending upon the number of chiasmata  formed, crossing over may be of the following types.</a:t>
            </a:r>
          </a:p>
          <a:p>
            <a:pPr marL="0" indent="0">
              <a:buNone/>
            </a:pPr>
            <a:r>
              <a:rPr lang="en-GB" dirty="0"/>
              <a:t>1.Single crossing over:-  one chiasmata.</a:t>
            </a:r>
          </a:p>
          <a:p>
            <a:pPr marL="0" indent="0">
              <a:buNone/>
            </a:pPr>
            <a:r>
              <a:rPr lang="en-GB" dirty="0"/>
              <a:t>2. Double crossing over:- chiasmata occurs at 2 points.</a:t>
            </a:r>
          </a:p>
          <a:p>
            <a:pPr marL="0" indent="0">
              <a:buNone/>
            </a:pPr>
            <a:r>
              <a:rPr lang="en-GB" dirty="0"/>
              <a:t>3.Multiple crossing over :- Chiasmata occurs at more than 2 points.</a:t>
            </a:r>
          </a:p>
          <a:p>
            <a:pPr marL="0" indent="0">
              <a:buNone/>
            </a:pPr>
            <a:endParaRPr lang="en-IN" dirty="0"/>
          </a:p>
        </p:txBody>
      </p:sp>
      <p:pic>
        <p:nvPicPr>
          <p:cNvPr id="5" name="Picture 4">
            <a:extLst>
              <a:ext uri="{FF2B5EF4-FFF2-40B4-BE49-F238E27FC236}">
                <a16:creationId xmlns:a16="http://schemas.microsoft.com/office/drawing/2014/main" id="{EE451A6B-7569-46B9-BA47-C15BD912DD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4013176" y="2325048"/>
            <a:ext cx="2500974" cy="6342188"/>
          </a:xfrm>
          <a:prstGeom prst="rect">
            <a:avLst/>
          </a:prstGeom>
        </p:spPr>
      </p:pic>
    </p:spTree>
    <p:extLst>
      <p:ext uri="{BB962C8B-B14F-4D97-AF65-F5344CB8AC3E}">
        <p14:creationId xmlns:p14="http://schemas.microsoft.com/office/powerpoint/2010/main" val="18724307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86F2-B74F-2190-A53A-FA2ED63091DE}"/>
              </a:ext>
            </a:extLst>
          </p:cNvPr>
          <p:cNvSpPr>
            <a:spLocks noGrp="1"/>
          </p:cNvSpPr>
          <p:nvPr>
            <p:ph type="title"/>
          </p:nvPr>
        </p:nvSpPr>
        <p:spPr/>
        <p:txBody>
          <a:bodyPr/>
          <a:lstStyle/>
          <a:p>
            <a:r>
              <a:rPr lang="en-GB" b="1" dirty="0">
                <a:solidFill>
                  <a:schemeClr val="accent2">
                    <a:lumMod val="50000"/>
                  </a:schemeClr>
                </a:solidFill>
                <a:latin typeface="Times New Roman" panose="02020603050405020304" pitchFamily="18" charset="0"/>
                <a:cs typeface="Times New Roman" panose="02020603050405020304" pitchFamily="18" charset="0"/>
              </a:rPr>
              <a:t>SIGNIFICANCE OF CROSSING OVER</a:t>
            </a:r>
            <a:endParaRPr lang="en-IN" dirty="0"/>
          </a:p>
        </p:txBody>
      </p:sp>
      <p:sp>
        <p:nvSpPr>
          <p:cNvPr id="3" name="Content Placeholder 2">
            <a:extLst>
              <a:ext uri="{FF2B5EF4-FFF2-40B4-BE49-F238E27FC236}">
                <a16:creationId xmlns:a16="http://schemas.microsoft.com/office/drawing/2014/main" id="{96841233-00B5-64C3-B463-5A7956807AE8}"/>
              </a:ext>
            </a:extLst>
          </p:cNvPr>
          <p:cNvSpPr>
            <a:spLocks noGrp="1"/>
          </p:cNvSpPr>
          <p:nvPr>
            <p:ph idx="1"/>
          </p:nvPr>
        </p:nvSpPr>
        <p:spPr/>
        <p:txBody>
          <a:bodyPr/>
          <a:lstStyle/>
          <a:p>
            <a:r>
              <a:rPr lang="en-GB" dirty="0"/>
              <a:t>Crossing over is universal phenomenon and has a great significance in genetics.</a:t>
            </a:r>
          </a:p>
          <a:p>
            <a:r>
              <a:rPr lang="en-GB" dirty="0"/>
              <a:t>It provides a direct evidence for the linear arrangement of genes in the chromosomes.</a:t>
            </a:r>
          </a:p>
          <a:p>
            <a:r>
              <a:rPr lang="en-GB" dirty="0"/>
              <a:t>The frequency of crossing over helps in the construction of chromosome maps.</a:t>
            </a:r>
          </a:p>
          <a:p>
            <a:r>
              <a:rPr lang="en-GB" dirty="0"/>
              <a:t>New gene combinations </a:t>
            </a:r>
            <a:r>
              <a:rPr lang="en-GB"/>
              <a:t>are produced.</a:t>
            </a:r>
            <a:endParaRPr lang="en-IN"/>
          </a:p>
        </p:txBody>
      </p:sp>
    </p:spTree>
    <p:extLst>
      <p:ext uri="{BB962C8B-B14F-4D97-AF65-F5344CB8AC3E}">
        <p14:creationId xmlns:p14="http://schemas.microsoft.com/office/powerpoint/2010/main" val="910664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F2AB5-8F36-83F7-0BAE-9C7308CC4791}"/>
              </a:ext>
            </a:extLst>
          </p:cNvPr>
          <p:cNvSpPr>
            <a:spLocks noGrp="1"/>
          </p:cNvSpPr>
          <p:nvPr>
            <p:ph type="title"/>
          </p:nvPr>
        </p:nvSpPr>
        <p:spPr/>
        <p:txBody>
          <a:bodyPr/>
          <a:lstStyle/>
          <a:p>
            <a:endParaRPr lang="en-IN"/>
          </a:p>
        </p:txBody>
      </p:sp>
      <p:pic>
        <p:nvPicPr>
          <p:cNvPr id="1026" name="Picture 2">
            <a:extLst>
              <a:ext uri="{FF2B5EF4-FFF2-40B4-BE49-F238E27FC236}">
                <a16:creationId xmlns:a16="http://schemas.microsoft.com/office/drawing/2014/main" id="{17AF7C9A-09D2-64C9-E1A0-535AD3872D0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31985" y="914401"/>
            <a:ext cx="10140461" cy="5269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0956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7788A-AC08-610D-CE89-EA935FE24AB0}"/>
              </a:ext>
            </a:extLst>
          </p:cNvPr>
          <p:cNvSpPr>
            <a:spLocks noGrp="1"/>
          </p:cNvSpPr>
          <p:nvPr>
            <p:ph type="title"/>
          </p:nvPr>
        </p:nvSpPr>
        <p:spPr/>
        <p:txBody>
          <a:bodyPr/>
          <a:lstStyle/>
          <a:p>
            <a:r>
              <a:rPr lang="en-GB" b="1" dirty="0">
                <a:solidFill>
                  <a:schemeClr val="accent2">
                    <a:lumMod val="50000"/>
                  </a:schemeClr>
                </a:solidFill>
                <a:latin typeface="Times New Roman" panose="02020603050405020304" pitchFamily="18" charset="0"/>
                <a:cs typeface="Times New Roman" panose="02020603050405020304" pitchFamily="18" charset="0"/>
              </a:rPr>
              <a:t>COMPLETE LINKAGE</a:t>
            </a:r>
            <a:endParaRPr lang="en-IN"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40CBE29-FE63-D9EC-B565-478A36B76AFE}"/>
              </a:ext>
            </a:extLst>
          </p:cNvPr>
          <p:cNvSpPr>
            <a:spLocks noGrp="1"/>
          </p:cNvSpPr>
          <p:nvPr>
            <p:ph idx="1"/>
          </p:nvPr>
        </p:nvSpPr>
        <p:spPr/>
        <p:txBody>
          <a:bodyPr>
            <a:normAutofit lnSpcReduction="10000"/>
          </a:bodyPr>
          <a:lstStyle/>
          <a:p>
            <a:r>
              <a:rPr lang="en-GB" dirty="0"/>
              <a:t>It is the phenomenon in which linked genes are transmitted together to the offsprings only in their original or parental combination for two or more generations.</a:t>
            </a:r>
          </a:p>
          <a:p>
            <a:r>
              <a:rPr lang="en-GB" dirty="0"/>
              <a:t> In this case, the linked genes are closely associated and do not separate to form the new or non - parental combinations. </a:t>
            </a:r>
          </a:p>
          <a:p>
            <a:r>
              <a:rPr lang="en-GB" dirty="0"/>
              <a:t>As a result, only parental character combinations are recovered in test cross progeny.</a:t>
            </a:r>
          </a:p>
          <a:p>
            <a:r>
              <a:rPr lang="en-GB" dirty="0"/>
              <a:t>Complete linkage is a very rare phenomenon. </a:t>
            </a:r>
          </a:p>
          <a:p>
            <a:r>
              <a:rPr lang="en-GB" dirty="0"/>
              <a:t>According to BRIDGE all the genes of male Drosophila remain completely linked.</a:t>
            </a:r>
            <a:endParaRPr lang="en-IN" dirty="0"/>
          </a:p>
        </p:txBody>
      </p:sp>
    </p:spTree>
    <p:extLst>
      <p:ext uri="{BB962C8B-B14F-4D97-AF65-F5344CB8AC3E}">
        <p14:creationId xmlns:p14="http://schemas.microsoft.com/office/powerpoint/2010/main" val="136901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DB7D5-B6D6-7D96-44CD-091ECE9419DE}"/>
              </a:ext>
            </a:extLst>
          </p:cNvPr>
          <p:cNvSpPr>
            <a:spLocks noGrp="1"/>
          </p:cNvSpPr>
          <p:nvPr>
            <p:ph type="title"/>
          </p:nvPr>
        </p:nvSpPr>
        <p:spPr/>
        <p:txBody>
          <a:bodyPr>
            <a:normAutofit/>
          </a:bodyPr>
          <a:lstStyle/>
          <a:p>
            <a:r>
              <a:rPr lang="en-GB" sz="3600" b="1" dirty="0">
                <a:solidFill>
                  <a:srgbClr val="7030A0"/>
                </a:solidFill>
                <a:latin typeface="Times New Roman" panose="02020603050405020304" pitchFamily="18" charset="0"/>
                <a:cs typeface="Times New Roman" panose="02020603050405020304" pitchFamily="18" charset="0"/>
              </a:rPr>
              <a:t>Example: Complete linkage in </a:t>
            </a:r>
            <a:r>
              <a:rPr lang="en-GB" sz="3600" b="1" dirty="0" err="1">
                <a:solidFill>
                  <a:srgbClr val="7030A0"/>
                </a:solidFill>
                <a:latin typeface="Times New Roman" panose="02020603050405020304" pitchFamily="18" charset="0"/>
                <a:cs typeface="Times New Roman" panose="02020603050405020304" pitchFamily="18" charset="0"/>
              </a:rPr>
              <a:t>Maie</a:t>
            </a:r>
            <a:r>
              <a:rPr lang="en-GB" sz="3600" b="1" dirty="0">
                <a:solidFill>
                  <a:srgbClr val="7030A0"/>
                </a:solidFill>
                <a:latin typeface="Times New Roman" panose="02020603050405020304" pitchFamily="18" charset="0"/>
                <a:cs typeface="Times New Roman" panose="02020603050405020304" pitchFamily="18" charset="0"/>
              </a:rPr>
              <a:t> Drosophila:</a:t>
            </a:r>
            <a:endParaRPr lang="en-IN" sz="3600"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CD8E9C2-74F3-D7CC-DA8F-0E8986AEDACA}"/>
              </a:ext>
            </a:extLst>
          </p:cNvPr>
          <p:cNvSpPr>
            <a:spLocks noGrp="1"/>
          </p:cNvSpPr>
          <p:nvPr>
            <p:ph idx="1"/>
          </p:nvPr>
        </p:nvSpPr>
        <p:spPr>
          <a:xfrm>
            <a:off x="732692" y="1548423"/>
            <a:ext cx="10515600" cy="4944452"/>
          </a:xfrm>
        </p:spPr>
        <p:txBody>
          <a:bodyPr>
            <a:normAutofit fontScale="92500" lnSpcReduction="20000"/>
          </a:bodyPr>
          <a:lstStyle/>
          <a:p>
            <a:r>
              <a:rPr lang="en-GB" dirty="0"/>
              <a:t>In Drosophila, grey body colour is dominant (B) over black colour (b) and long wings (V) is dominant over vestigial wings (v). </a:t>
            </a:r>
          </a:p>
          <a:p>
            <a:r>
              <a:rPr lang="en-GB" dirty="0"/>
              <a:t>When a fly with grey body and vestigial wings (</a:t>
            </a:r>
            <a:r>
              <a:rPr lang="en-GB" dirty="0" err="1"/>
              <a:t>BBvv</a:t>
            </a:r>
            <a:r>
              <a:rPr lang="en-GB" dirty="0"/>
              <a:t>) is crossed with black body and long wings (</a:t>
            </a:r>
            <a:r>
              <a:rPr lang="en-GB" dirty="0" err="1"/>
              <a:t>bbVV</a:t>
            </a:r>
            <a:r>
              <a:rPr lang="en-GB" dirty="0"/>
              <a:t>), the F, hybrid showed grey body and long wings (</a:t>
            </a:r>
            <a:r>
              <a:rPr lang="en-GB" dirty="0" err="1"/>
              <a:t>BbVv</a:t>
            </a:r>
            <a:r>
              <a:rPr lang="en-GB" dirty="0"/>
              <a:t>). </a:t>
            </a:r>
          </a:p>
          <a:p>
            <a:r>
              <a:rPr lang="en-GB" dirty="0"/>
              <a:t>When the F1 hybrid is test crossed with the double recessive female, the offspring showed two types of flies in equal proportion. </a:t>
            </a:r>
          </a:p>
          <a:p>
            <a:r>
              <a:rPr lang="en-GB" dirty="0"/>
              <a:t>They are: 50% grey, vestigial flies and 50% black, long flies. </a:t>
            </a:r>
          </a:p>
          <a:p>
            <a:r>
              <a:rPr lang="en-GB" dirty="0"/>
              <a:t>Thus, the offspring resemble the two grand parents.</a:t>
            </a:r>
          </a:p>
          <a:p>
            <a:r>
              <a:rPr lang="en-GB" dirty="0"/>
              <a:t>The results indicate that grey body character is inherited together with the vestigial wings.</a:t>
            </a:r>
          </a:p>
          <a:p>
            <a:r>
              <a:rPr lang="en-GB" dirty="0"/>
              <a:t> It means that the two genes are linked. Similarly, black body character is associated with the long wings. </a:t>
            </a:r>
          </a:p>
          <a:p>
            <a:r>
              <a:rPr lang="en-GB" dirty="0"/>
              <a:t>This shows complete linkage.</a:t>
            </a:r>
            <a:endParaRPr lang="en-IN" dirty="0"/>
          </a:p>
        </p:txBody>
      </p:sp>
    </p:spTree>
    <p:extLst>
      <p:ext uri="{BB962C8B-B14F-4D97-AF65-F5344CB8AC3E}">
        <p14:creationId xmlns:p14="http://schemas.microsoft.com/office/powerpoint/2010/main" val="1639103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5EF7F-0D51-9533-1781-823F258B6C31}"/>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25A730EC-93B7-AF75-4E89-C0D12C1755E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3415" y="0"/>
            <a:ext cx="11043139" cy="6693877"/>
          </a:xfrm>
        </p:spPr>
      </p:pic>
    </p:spTree>
    <p:extLst>
      <p:ext uri="{BB962C8B-B14F-4D97-AF65-F5344CB8AC3E}">
        <p14:creationId xmlns:p14="http://schemas.microsoft.com/office/powerpoint/2010/main" val="1827862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B165E-8E14-93AC-B2A6-68A29BD5AAF3}"/>
              </a:ext>
            </a:extLst>
          </p:cNvPr>
          <p:cNvSpPr>
            <a:spLocks noGrp="1"/>
          </p:cNvSpPr>
          <p:nvPr>
            <p:ph type="title"/>
          </p:nvPr>
        </p:nvSpPr>
        <p:spPr/>
        <p:txBody>
          <a:bodyPr/>
          <a:lstStyle/>
          <a:p>
            <a:r>
              <a:rPr lang="en-GB" b="1" dirty="0">
                <a:solidFill>
                  <a:srgbClr val="C00000"/>
                </a:solidFill>
                <a:latin typeface="Times New Roman" panose="02020603050405020304" pitchFamily="18" charset="0"/>
                <a:cs typeface="Times New Roman" panose="02020603050405020304" pitchFamily="18" charset="0"/>
              </a:rPr>
              <a:t>INCOMPLETE LINKAGE:</a:t>
            </a:r>
            <a:endParaRPr lang="en-IN"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05C62F5-A571-D4F6-0BFB-B5319C5430E4}"/>
              </a:ext>
            </a:extLst>
          </p:cNvPr>
          <p:cNvSpPr>
            <a:spLocks noGrp="1"/>
          </p:cNvSpPr>
          <p:nvPr>
            <p:ph idx="1"/>
          </p:nvPr>
        </p:nvSpPr>
        <p:spPr/>
        <p:txBody>
          <a:bodyPr/>
          <a:lstStyle/>
          <a:p>
            <a:r>
              <a:rPr lang="en-GB" dirty="0"/>
              <a:t>In majority of cases, the homologous non sister chromatids exchange segments with one another during meiotic prophase (pachytene) by process of crossing over. </a:t>
            </a:r>
          </a:p>
          <a:p>
            <a:r>
              <a:rPr lang="en-GB" dirty="0"/>
              <a:t>This leads to formation of new combinations among the young ones.</a:t>
            </a:r>
          </a:p>
          <a:p>
            <a:r>
              <a:rPr lang="en-GB" dirty="0"/>
              <a:t>This phenomenon is called incomplete linkage.</a:t>
            </a:r>
          </a:p>
          <a:p>
            <a:r>
              <a:rPr lang="en-GB" dirty="0"/>
              <a:t>Incomplete linkage is very common and has been studied in almost all the organisms.</a:t>
            </a:r>
            <a:endParaRPr lang="en-IN" dirty="0"/>
          </a:p>
        </p:txBody>
      </p:sp>
    </p:spTree>
    <p:extLst>
      <p:ext uri="{BB962C8B-B14F-4D97-AF65-F5344CB8AC3E}">
        <p14:creationId xmlns:p14="http://schemas.microsoft.com/office/powerpoint/2010/main" val="3574800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792CD-3AC8-1470-62AE-F411AD96089D}"/>
              </a:ext>
            </a:extLst>
          </p:cNvPr>
          <p:cNvSpPr>
            <a:spLocks noGrp="1"/>
          </p:cNvSpPr>
          <p:nvPr>
            <p:ph type="title"/>
          </p:nvPr>
        </p:nvSpPr>
        <p:spPr/>
        <p:txBody>
          <a:bodyPr/>
          <a:lstStyle/>
          <a:p>
            <a:r>
              <a:rPr lang="en-GB" b="1" dirty="0">
                <a:solidFill>
                  <a:srgbClr val="7030A0"/>
                </a:solidFill>
                <a:latin typeface="Times New Roman" panose="02020603050405020304" pitchFamily="18" charset="0"/>
                <a:cs typeface="Times New Roman" panose="02020603050405020304" pitchFamily="18" charset="0"/>
              </a:rPr>
              <a:t>Example: Incomplete linkage in Maize:</a:t>
            </a:r>
            <a:endParaRPr lang="en-IN" b="1"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C335923-269E-4573-C38C-0D71C268395A}"/>
              </a:ext>
            </a:extLst>
          </p:cNvPr>
          <p:cNvSpPr>
            <a:spLocks noGrp="1"/>
          </p:cNvSpPr>
          <p:nvPr>
            <p:ph idx="1"/>
          </p:nvPr>
        </p:nvSpPr>
        <p:spPr/>
        <p:txBody>
          <a:bodyPr>
            <a:normAutofit fontScale="92500" lnSpcReduction="10000"/>
          </a:bodyPr>
          <a:lstStyle/>
          <a:p>
            <a:r>
              <a:rPr lang="en-GB" dirty="0"/>
              <a:t>Hutchinson (1922) crossed a variety of maize having coloured and normally filled seeds with another variety having colourless and shrunken seeds.</a:t>
            </a:r>
          </a:p>
          <a:p>
            <a:r>
              <a:rPr lang="en-GB" dirty="0"/>
              <a:t>All the F1 plants produced coloured and filled seeds. </a:t>
            </a:r>
          </a:p>
          <a:p>
            <a:r>
              <a:rPr lang="en-GB" dirty="0"/>
              <a:t>But in a test cross, when the F1 dihybrid female is cross pollinated with pollen from a plant with colourless and shrunken seeds (double recessive), four types of seeds are produced in the following proportion.</a:t>
            </a:r>
          </a:p>
          <a:p>
            <a:r>
              <a:rPr lang="en-GB" dirty="0"/>
              <a:t>(</a:t>
            </a:r>
            <a:r>
              <a:rPr lang="en-GB" dirty="0" err="1"/>
              <a:t>i</a:t>
            </a:r>
            <a:r>
              <a:rPr lang="en-GB" dirty="0"/>
              <a:t>) Coloured, full (CS / cs) - 4032 - 48%</a:t>
            </a:r>
          </a:p>
          <a:p>
            <a:r>
              <a:rPr lang="en-GB" dirty="0"/>
              <a:t>(ii) Coloured, shrunken (Cs / cs) - 149 - 2%</a:t>
            </a:r>
          </a:p>
          <a:p>
            <a:r>
              <a:rPr lang="en-GB" dirty="0"/>
              <a:t>(iii) Colourless, full (</a:t>
            </a:r>
            <a:r>
              <a:rPr lang="en-GB" dirty="0" err="1"/>
              <a:t>cS</a:t>
            </a:r>
            <a:r>
              <a:rPr lang="en-GB" dirty="0"/>
              <a:t> / cs) - 152 - 2%</a:t>
            </a:r>
          </a:p>
          <a:p>
            <a:r>
              <a:rPr lang="en-GB" dirty="0"/>
              <a:t>(iv) Colourless, shrunken (cs / cs) - 4035 - 48%</a:t>
            </a:r>
          </a:p>
        </p:txBody>
      </p:sp>
    </p:spTree>
    <p:extLst>
      <p:ext uri="{BB962C8B-B14F-4D97-AF65-F5344CB8AC3E}">
        <p14:creationId xmlns:p14="http://schemas.microsoft.com/office/powerpoint/2010/main" val="2361193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479A0-D957-C6C9-BF7A-2CF4B15B1FA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33BD108-4550-E38D-82E9-885010138D84}"/>
              </a:ext>
            </a:extLst>
          </p:cNvPr>
          <p:cNvSpPr>
            <a:spLocks noGrp="1"/>
          </p:cNvSpPr>
          <p:nvPr>
            <p:ph idx="1"/>
          </p:nvPr>
        </p:nvSpPr>
        <p:spPr/>
        <p:txBody>
          <a:bodyPr/>
          <a:lstStyle/>
          <a:p>
            <a:r>
              <a:rPr lang="en-GB" dirty="0"/>
              <a:t>The test cross results are clearly showing that the parental combinations of alleles (e.g. CS/Cs and cs/cs) were more numerous than the new combinations (e.g. Cs/cs and Cs/</a:t>
            </a:r>
            <a:r>
              <a:rPr lang="en-GB" dirty="0" err="1"/>
              <a:t>cS</a:t>
            </a:r>
            <a:r>
              <a:rPr lang="en-GB" dirty="0"/>
              <a:t>). </a:t>
            </a:r>
          </a:p>
          <a:p>
            <a:r>
              <a:rPr lang="en-GB" dirty="0"/>
              <a:t>This clearly indicates that these characters are held (linked) together and the genes are located in the same chromosomes (Coupling phase).</a:t>
            </a:r>
          </a:p>
          <a:p>
            <a:r>
              <a:rPr lang="en-GB" dirty="0"/>
              <a:t> Only 4% individuals have recombination showing incomplete linkage.</a:t>
            </a:r>
            <a:endParaRPr lang="en-IN" dirty="0"/>
          </a:p>
          <a:p>
            <a:endParaRPr lang="en-IN" dirty="0"/>
          </a:p>
        </p:txBody>
      </p:sp>
    </p:spTree>
    <p:extLst>
      <p:ext uri="{BB962C8B-B14F-4D97-AF65-F5344CB8AC3E}">
        <p14:creationId xmlns:p14="http://schemas.microsoft.com/office/powerpoint/2010/main" val="125358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A04B4-5694-07C5-F246-0492DFD3BB6A}"/>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442D0C00-4CFD-5709-DD49-6220A8CC8D0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2031" y="93785"/>
            <a:ext cx="11072445" cy="6705600"/>
          </a:xfrm>
        </p:spPr>
      </p:pic>
    </p:spTree>
    <p:extLst>
      <p:ext uri="{BB962C8B-B14F-4D97-AF65-F5344CB8AC3E}">
        <p14:creationId xmlns:p14="http://schemas.microsoft.com/office/powerpoint/2010/main" val="2328904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1912</Words>
  <Application>Microsoft Office PowerPoint</Application>
  <PresentationFormat>Widescreen</PresentationFormat>
  <Paragraphs>113</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Times New Roman</vt:lpstr>
      <vt:lpstr>Office Theme</vt:lpstr>
      <vt:lpstr>LINKAGE &amp; CROSSING OVER</vt:lpstr>
      <vt:lpstr>KINDS OF LINKAGE</vt:lpstr>
      <vt:lpstr>COMPLETE LINKAGE</vt:lpstr>
      <vt:lpstr>Example: Complete linkage in Maie Drosophila:</vt:lpstr>
      <vt:lpstr>PowerPoint Presentation</vt:lpstr>
      <vt:lpstr>INCOMPLETE LINKAGE:</vt:lpstr>
      <vt:lpstr>Example: Incomplete linkage in Maize:</vt:lpstr>
      <vt:lpstr>PowerPoint Presentation</vt:lpstr>
      <vt:lpstr>PowerPoint Presentation</vt:lpstr>
      <vt:lpstr>FACTORS AFFECTING STRENGTH OF LINKAGE</vt:lpstr>
      <vt:lpstr>SIGNIFICANCE OF LINKAGE</vt:lpstr>
      <vt:lpstr>CROSSING OVER</vt:lpstr>
      <vt:lpstr>PowerPoint Presentation</vt:lpstr>
      <vt:lpstr>MECHANISM OF CROSSING-OVER</vt:lpstr>
      <vt:lpstr>PowerPoint Presentation</vt:lpstr>
      <vt:lpstr>PowerPoint Presentation</vt:lpstr>
      <vt:lpstr>PowerPoint Presentation</vt:lpstr>
      <vt:lpstr>THEORIES EXPLAINING THE MECHANISM OF CROSSING OVER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KINDS OF CROSSING OVER</vt:lpstr>
      <vt:lpstr>SIGNIFICANCE OF CROSSING OVER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LINKAGE &amp; CROSSING OVER</dc:title>
  <dc:creator>sai prakash manyam</dc:creator>
  <cp:lastModifiedBy>sai prakash manyam</cp:lastModifiedBy>
  <cp:revision>3</cp:revision>
  <dcterms:created xsi:type="dcterms:W3CDTF">2024-04-18T01:25:29Z</dcterms:created>
  <dcterms:modified xsi:type="dcterms:W3CDTF">2024-04-18T03:08:34Z</dcterms:modified>
</cp:coreProperties>
</file>